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8" r:id="rId9"/>
    <p:sldId id="269" r:id="rId10"/>
    <p:sldId id="258" r:id="rId11"/>
    <p:sldId id="265" r:id="rId12"/>
    <p:sldId id="266" r:id="rId13"/>
    <p:sldId id="271" r:id="rId14"/>
    <p:sldId id="272" r:id="rId15"/>
    <p:sldId id="267" r:id="rId16"/>
    <p:sldId id="263" r:id="rId17"/>
    <p:sldId id="270" r:id="rId18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5" autoAdjust="0"/>
  </p:normalViewPr>
  <p:slideViewPr>
    <p:cSldViewPr>
      <p:cViewPr varScale="1">
        <p:scale>
          <a:sx n="89" d="100"/>
          <a:sy n="89" d="100"/>
        </p:scale>
        <p:origin x="13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3E9B5D2-F175-4ED9-A343-933D188208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0531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7" name="Picture 19" descr="WBC Footer Strip Green Landsca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"/>
          <a:stretch>
            <a:fillRect/>
          </a:stretch>
        </p:blipFill>
        <p:spPr bwMode="auto">
          <a:xfrm>
            <a:off x="-3175" y="5943600"/>
            <a:ext cx="9147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7272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3716338"/>
            <a:ext cx="6400800" cy="180022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5445125"/>
            <a:ext cx="2133600" cy="457200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445125"/>
            <a:ext cx="2895600" cy="457200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5445125"/>
            <a:ext cx="2133600" cy="457200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56FC064E-DFA0-4D01-AE73-86F309632F4F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257175" y="3227388"/>
            <a:ext cx="8610600" cy="201612"/>
            <a:chOff x="144" y="1680"/>
            <a:chExt cx="5424" cy="144"/>
          </a:xfrm>
        </p:grpSpPr>
        <p:sp>
          <p:nvSpPr>
            <p:cNvPr id="7180" name="Rectangle 12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19681"/>
            </a:solidFill>
            <a:ln w="9525">
              <a:solidFill>
                <a:srgbClr val="01968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1" name="Rectangle 13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56B4A3"/>
            </a:solidFill>
            <a:ln w="9525">
              <a:solidFill>
                <a:srgbClr val="56B4A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2" name="Rectangle 14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19681"/>
            </a:solidFill>
            <a:ln w="9525">
              <a:solidFill>
                <a:srgbClr val="01968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29FC5-D0A0-4CFD-BF6D-6E1021B792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2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456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456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43FC4-8029-45D0-9C6F-8005592968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8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33515-494B-40B3-9441-BE0966343D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340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42C5-D748-42C3-A8FA-BA436E2DB7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414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BE655-804E-4D0D-B024-372B12D550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116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2A9E3-BF23-49D3-AC57-7163D69241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43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BCB43-4D0C-423D-B8B5-3D0635BC30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46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74D14-12B9-45F0-AE20-52DCF9E59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926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98FE7-8DF4-4DE0-A99C-E15CA0481B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671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784C9-07B5-43D1-83A6-54D5511A51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632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-4763" y="0"/>
            <a:ext cx="9147176" cy="6858000"/>
            <a:chOff x="-3" y="0"/>
            <a:chExt cx="5762" cy="4320"/>
          </a:xfrm>
        </p:grpSpPr>
        <p:grpSp>
          <p:nvGrpSpPr>
            <p:cNvPr id="6155" name="Group 11"/>
            <p:cNvGrpSpPr>
              <a:grpSpLocks/>
            </p:cNvGrpSpPr>
            <p:nvPr userDrawn="1"/>
          </p:nvGrpSpPr>
          <p:grpSpPr bwMode="auto">
            <a:xfrm>
              <a:off x="5" y="0"/>
              <a:ext cx="144" cy="3748"/>
              <a:chOff x="0" y="0"/>
              <a:chExt cx="144" cy="4320"/>
            </a:xfrm>
          </p:grpSpPr>
          <p:sp>
            <p:nvSpPr>
              <p:cNvPr id="6156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4" cy="1440"/>
              </a:xfrm>
              <a:prstGeom prst="rect">
                <a:avLst/>
              </a:prstGeom>
              <a:solidFill>
                <a:srgbClr val="019681"/>
              </a:solidFill>
              <a:ln w="9525">
                <a:solidFill>
                  <a:srgbClr val="01968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0" y="1440"/>
                <a:ext cx="144" cy="1440"/>
              </a:xfrm>
              <a:prstGeom prst="rect">
                <a:avLst/>
              </a:prstGeom>
              <a:solidFill>
                <a:srgbClr val="56B4A3"/>
              </a:solidFill>
              <a:ln w="9525">
                <a:solidFill>
                  <a:srgbClr val="56B4A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/>
            </p:nvSpPr>
            <p:spPr bwMode="auto">
              <a:xfrm>
                <a:off x="0" y="2880"/>
                <a:ext cx="144" cy="1440"/>
              </a:xfrm>
              <a:prstGeom prst="rect">
                <a:avLst/>
              </a:prstGeom>
              <a:solidFill>
                <a:srgbClr val="019681"/>
              </a:solidFill>
              <a:ln w="9525">
                <a:solidFill>
                  <a:srgbClr val="01968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pic>
          <p:nvPicPr>
            <p:cNvPr id="6162" name="Picture 18" descr="WBC Footer Strip Green Landscape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9"/>
            <a:stretch>
              <a:fillRect/>
            </a:stretch>
          </p:blipFill>
          <p:spPr bwMode="auto">
            <a:xfrm>
              <a:off x="-3" y="3744"/>
              <a:ext cx="576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18488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5445125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54451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5419725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DBD013E8-5FF8-4061-857A-E22217A4253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468313" y="1125538"/>
            <a:ext cx="82073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blicprotectionpartnership.org.uk/covid-19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le.mancini@westberks.gov.uk" TargetMode="External"/><Relationship Id="rId2" Type="http://schemas.openxmlformats.org/officeDocument/2006/relationships/hyperlink" Target="mailto:trafficandroadsafety@westberks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protectionpartnership.org.uk/covid-19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trafficandroadsafety@westberks.gov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Reopening West Berkshire town </a:t>
            </a:r>
            <a:r>
              <a:rPr lang="en-US" altLang="en-US" dirty="0" err="1" smtClean="0"/>
              <a:t>centres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Re-Opening Town Centres Safely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smtClean="0"/>
              <a:t>Development of </a:t>
            </a:r>
            <a:r>
              <a:rPr lang="en-US" sz="1800" b="1" dirty="0"/>
              <a:t>an action plan for how the local authority may begin to safely reopen their local economies. </a:t>
            </a:r>
            <a:endParaRPr lang="en-US" sz="1800" b="1" dirty="0" smtClean="0"/>
          </a:p>
          <a:p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Communications and public information activity to ensure that reopening of local economies can be managed successfully and </a:t>
            </a:r>
            <a:r>
              <a:rPr lang="en-US" sz="1800" b="1" dirty="0" smtClean="0"/>
              <a:t>safely. </a:t>
            </a:r>
            <a:endParaRPr lang="en-US" sz="1800" dirty="0"/>
          </a:p>
          <a:p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Business-facing awareness raising activities to ensure that reopening of local economies can be managed successfully and safely. </a:t>
            </a: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smtClean="0"/>
              <a:t>Temporary </a:t>
            </a:r>
            <a:r>
              <a:rPr lang="en-US" sz="1800" b="1" dirty="0"/>
              <a:t>public realm changes to ensure that reopening of local economies can be managed successfully and safely.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9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Signage available for businesses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2438697"/>
            <a:ext cx="1893318" cy="2682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657" y="2420888"/>
            <a:ext cx="1925573" cy="27008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2420888"/>
            <a:ext cx="1896095" cy="270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Poster printing and distribution</a:t>
            </a:r>
          </a:p>
          <a:p>
            <a:r>
              <a:rPr lang="en-GB" sz="3200" dirty="0" smtClean="0"/>
              <a:t>Advice booklet</a:t>
            </a:r>
          </a:p>
          <a:p>
            <a:r>
              <a:rPr lang="en-GB" sz="3200" dirty="0" smtClean="0"/>
              <a:t>Bringing in a town centre administrator </a:t>
            </a:r>
          </a:p>
          <a:p>
            <a:r>
              <a:rPr lang="en-GB" sz="3200" dirty="0" smtClean="0"/>
              <a:t>Ongoing support through Berkshire Growth Hub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065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Protection Partnership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Environmental Health – Health &amp; Safety including Covid19 advice compliance </a:t>
            </a:r>
          </a:p>
          <a:p>
            <a:r>
              <a:rPr lang="en-GB" dirty="0" smtClean="0"/>
              <a:t>Environmental Health - Food Safety  </a:t>
            </a:r>
          </a:p>
          <a:p>
            <a:r>
              <a:rPr lang="en-GB" dirty="0" smtClean="0"/>
              <a:t>Trading Standards – Covid19 Business Restrictions</a:t>
            </a:r>
          </a:p>
          <a:p>
            <a:r>
              <a:rPr lang="en-GB" dirty="0" smtClean="0"/>
              <a:t>Licensing – interface between licensing and other controls e.g. off sales of alcohol, licensed areas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PPP- Further information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Telephone advice - 01635-519930</a:t>
            </a:r>
          </a:p>
          <a:p>
            <a:r>
              <a:rPr lang="en-GB" dirty="0" smtClean="0"/>
              <a:t>Advisory visits </a:t>
            </a:r>
          </a:p>
          <a:p>
            <a:r>
              <a:rPr lang="en-GB" dirty="0" smtClean="0"/>
              <a:t>Social </a:t>
            </a:r>
            <a:r>
              <a:rPr lang="en-GB" dirty="0"/>
              <a:t>m</a:t>
            </a:r>
            <a:r>
              <a:rPr lang="en-GB" dirty="0" smtClean="0"/>
              <a:t>edia updates</a:t>
            </a:r>
          </a:p>
          <a:p>
            <a:r>
              <a:rPr lang="en-GB" dirty="0" smtClean="0">
                <a:hlinkClick r:id="rId2"/>
              </a:rPr>
              <a:t>www.publicprotectionpartnership.org.uk/covid-19/</a:t>
            </a:r>
            <a:endParaRPr lang="en-GB" dirty="0" smtClean="0"/>
          </a:p>
          <a:p>
            <a:r>
              <a:rPr lang="en-GB" dirty="0" smtClean="0"/>
              <a:t>Report concerns regarding compliance failings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0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0768"/>
            <a:ext cx="8229600" cy="4320540"/>
          </a:xfrm>
        </p:spPr>
      </p:pic>
    </p:spTree>
    <p:extLst>
      <p:ext uri="{BB962C8B-B14F-4D97-AF65-F5344CB8AC3E}">
        <p14:creationId xmlns:p14="http://schemas.microsoft.com/office/powerpoint/2010/main" val="145397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further questions or are in need of support you can contact: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trafficandroadsafety@westberks.gov.uk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smtClean="0">
                <a:hlinkClick r:id="rId3"/>
              </a:rPr>
              <a:t>gabrielle.mancini@westberks.gov.uk</a:t>
            </a:r>
            <a:r>
              <a:rPr lang="en-GB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4"/>
              </a:rPr>
              <a:t>www.publicprotectionpartnership.org.uk/covid-19/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3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2108994"/>
            <a:ext cx="5905500" cy="2857500"/>
          </a:xfrm>
        </p:spPr>
      </p:pic>
    </p:spTree>
    <p:extLst>
      <p:ext uri="{BB962C8B-B14F-4D97-AF65-F5344CB8AC3E}">
        <p14:creationId xmlns:p14="http://schemas.microsoft.com/office/powerpoint/2010/main" val="20115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distancing guidance is likely to be in force for some time</a:t>
            </a:r>
          </a:p>
          <a:p>
            <a:r>
              <a:rPr lang="en-GB" dirty="0" smtClean="0"/>
              <a:t>Non-essential retailers will be allowed to re-open from 15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</a:p>
          <a:p>
            <a:r>
              <a:rPr lang="en-GB" dirty="0" smtClean="0"/>
              <a:t>Hospitality businesses and others services, such as personal care, will be allowed to re-open from 4</a:t>
            </a:r>
            <a:r>
              <a:rPr lang="en-GB" baseline="30000" dirty="0" smtClean="0"/>
              <a:t>th</a:t>
            </a:r>
            <a:r>
              <a:rPr lang="en-GB" dirty="0" smtClean="0"/>
              <a:t> July (estimated)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0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signage in town centres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58551"/>
            <a:ext cx="4067175" cy="15811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916832"/>
            <a:ext cx="2572282" cy="342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284884"/>
            <a:ext cx="2494037" cy="22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Newbury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Town centre </a:t>
            </a:r>
            <a:r>
              <a:rPr lang="en-GB" dirty="0" err="1" smtClean="0"/>
              <a:t>pedestrianisation</a:t>
            </a:r>
            <a:endParaRPr lang="en-GB" dirty="0" smtClean="0"/>
          </a:p>
          <a:p>
            <a:r>
              <a:rPr lang="en-GB" dirty="0" smtClean="0"/>
              <a:t>Considering a range of active travel measures.</a:t>
            </a:r>
          </a:p>
          <a:p>
            <a:pPr lvl="1"/>
            <a:r>
              <a:rPr lang="en-GB" dirty="0" smtClean="0"/>
              <a:t>Cycle lanes/walking routes</a:t>
            </a:r>
          </a:p>
          <a:p>
            <a:pPr lvl="1"/>
            <a:r>
              <a:rPr lang="en-GB" dirty="0" smtClean="0"/>
              <a:t>Cycle parking</a:t>
            </a:r>
          </a:p>
          <a:p>
            <a:r>
              <a:rPr lang="en-GB" dirty="0" smtClean="0"/>
              <a:t>Market Place – looking at how we can be more creative with the use of space</a:t>
            </a:r>
          </a:p>
          <a:p>
            <a:r>
              <a:rPr lang="en-GB" dirty="0" smtClean="0"/>
              <a:t>Considering how we can streamline table and chair application process.</a:t>
            </a:r>
          </a:p>
          <a:p>
            <a:r>
              <a:rPr lang="en-GB" dirty="0" smtClean="0"/>
              <a:t>Working with the BID to manage the Town Centre space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23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Hungerford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Progress is being made of the following temporary measures:</a:t>
            </a:r>
          </a:p>
          <a:p>
            <a:r>
              <a:rPr lang="en-GB" dirty="0" smtClean="0"/>
              <a:t>Parking bay suspensions to provide passing places for pedestrians on narrow footways and queuing areas outside shops</a:t>
            </a:r>
          </a:p>
          <a:p>
            <a:r>
              <a:rPr lang="en-GB" dirty="0" smtClean="0"/>
              <a:t>Social distancing signage</a:t>
            </a:r>
          </a:p>
          <a:p>
            <a:r>
              <a:rPr lang="en-GB" dirty="0" smtClean="0"/>
              <a:t>Potential areas for additional outdoor seating for dining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Additional cycle parking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571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Thatcham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Additional signage for social distancing </a:t>
            </a:r>
          </a:p>
          <a:p>
            <a:r>
              <a:rPr lang="en-GB" dirty="0"/>
              <a:t>Crown Mead: introducing one-way system to provide more space for queuing outside </a:t>
            </a:r>
            <a:r>
              <a:rPr lang="en-GB" dirty="0" smtClean="0"/>
              <a:t>Chemist</a:t>
            </a:r>
            <a:endParaRPr lang="en-GB" dirty="0"/>
          </a:p>
          <a:p>
            <a:r>
              <a:rPr lang="en-GB" dirty="0" smtClean="0"/>
              <a:t>Temporary reduction </a:t>
            </a:r>
            <a:r>
              <a:rPr lang="en-GB" dirty="0"/>
              <a:t>in carriageway width in Broadway to allow Market to </a:t>
            </a:r>
            <a:r>
              <a:rPr lang="en-GB" dirty="0" smtClean="0"/>
              <a:t>expand</a:t>
            </a:r>
            <a:endParaRPr lang="en-GB" dirty="0"/>
          </a:p>
          <a:p>
            <a:r>
              <a:rPr lang="en-GB" dirty="0" smtClean="0"/>
              <a:t>Parking </a:t>
            </a:r>
            <a:r>
              <a:rPr lang="en-GB" dirty="0"/>
              <a:t>bay suspensions to provide passing places for pedestrians on narrow footways and queuing areas outside </a:t>
            </a:r>
            <a:r>
              <a:rPr lang="en-GB" dirty="0" smtClean="0"/>
              <a:t>shops </a:t>
            </a:r>
          </a:p>
          <a:p>
            <a:r>
              <a:rPr lang="en-GB" dirty="0" smtClean="0"/>
              <a:t>Additional cycle parking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Tables and chairs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Any requests should go to </a:t>
            </a:r>
            <a:r>
              <a:rPr lang="en-GB" sz="1800" dirty="0" smtClean="0">
                <a:hlinkClick r:id="rId2"/>
              </a:rPr>
              <a:t>trafficandroadsafety@westberks.gov.uk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112" y="1412776"/>
            <a:ext cx="5976664" cy="39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0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260648"/>
            <a:ext cx="8218488" cy="774700"/>
          </a:xfrm>
        </p:spPr>
        <p:txBody>
          <a:bodyPr/>
          <a:lstStyle/>
          <a:p>
            <a:pPr algn="ctr"/>
            <a:r>
              <a:rPr lang="en-GB" sz="3200" dirty="0" smtClean="0"/>
              <a:t>How we have been supporting local businesses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business rates deferred for April and May</a:t>
            </a:r>
          </a:p>
          <a:p>
            <a:r>
              <a:rPr lang="en-GB" dirty="0" smtClean="0"/>
              <a:t>Almost </a:t>
            </a:r>
            <a:r>
              <a:rPr lang="en-GB" smtClean="0"/>
              <a:t>£</a:t>
            </a:r>
            <a:r>
              <a:rPr lang="en-GB" smtClean="0"/>
              <a:t>27m </a:t>
            </a:r>
            <a:r>
              <a:rPr lang="en-GB" dirty="0" smtClean="0"/>
              <a:t>of grant funding allocated to eligible local businesses</a:t>
            </a:r>
          </a:p>
          <a:p>
            <a:r>
              <a:rPr lang="en-GB" dirty="0" smtClean="0"/>
              <a:t>A further £1.225m in discretionary funding is currently being distributed</a:t>
            </a:r>
          </a:p>
          <a:p>
            <a:r>
              <a:rPr lang="en-GB" dirty="0" smtClean="0"/>
              <a:t>Detailed advice and guidance made available on our website</a:t>
            </a:r>
          </a:p>
          <a:p>
            <a:r>
              <a:rPr lang="en-GB" dirty="0" smtClean="0"/>
              <a:t>Fully-funded business advice available through Berkshire Growth Hub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5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steps to working safely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GB" sz="2200" dirty="0" smtClean="0"/>
              <a:t>Carry out a Covid-19 risk assessment</a:t>
            </a:r>
          </a:p>
          <a:p>
            <a:r>
              <a:rPr lang="en-GB" sz="2200" dirty="0" smtClean="0"/>
              <a:t>Develop cleaning, handwashing and hygiene procedures</a:t>
            </a:r>
          </a:p>
          <a:p>
            <a:r>
              <a:rPr lang="en-GB" sz="2200" dirty="0" smtClean="0"/>
              <a:t>Help people to work from home where possible</a:t>
            </a:r>
          </a:p>
          <a:p>
            <a:r>
              <a:rPr lang="en-GB" sz="2200" dirty="0" smtClean="0"/>
              <a:t>Maintain 2m social distancing where possible</a:t>
            </a:r>
          </a:p>
          <a:p>
            <a:r>
              <a:rPr lang="en-GB" sz="2200" dirty="0" smtClean="0"/>
              <a:t>Where people cannot be 2m apart, manage transmission risk</a:t>
            </a:r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484784"/>
            <a:ext cx="2770936" cy="388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 Powerpoint Presentation Template">
  <a:themeElements>
    <a:clrScheme name="Corporate Powerpoint Presentation Template 13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Corporate Powerpoint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rporate Powerpoint Presentation Template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 Powerpoint Presentation Template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 Powerpoint Presentation Template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 Powerpoint Presentation Template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 Powerpoint Presentation Template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 Powerpoint Presentation Template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Powerpoint Presentation Template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Powerpoint Presentation Template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Powerpoint Presentation Template 9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00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AAE2FF"/>
        </a:accent5>
        <a:accent6>
          <a:srgbClr val="8AB9E7"/>
        </a:accent6>
        <a:hlink>
          <a:srgbClr val="0099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Powerpoint Presentation Template 10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E7"/>
        </a:accent6>
        <a:hlink>
          <a:srgbClr val="0099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Powerpoint Presentation Template 1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E7"/>
        </a:accent6>
        <a:hlink>
          <a:srgbClr val="99CC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Powerpoint Presentation Template 12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99CC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Powerpoint Presentation Template 13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B0428424-B27E-42A8-99F0-7D8C3453AD93}" vid="{5756BB9D-CC24-4D0E-968A-2716464F1E7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1827</TotalTime>
  <Words>502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Verdana</vt:lpstr>
      <vt:lpstr>Wingdings</vt:lpstr>
      <vt:lpstr>Corporate Powerpoint Presentation Template</vt:lpstr>
      <vt:lpstr>Reopening West Berkshire town centres</vt:lpstr>
      <vt:lpstr>Guidance</vt:lpstr>
      <vt:lpstr>New signage in town centres</vt:lpstr>
      <vt:lpstr>Newbury</vt:lpstr>
      <vt:lpstr>Hungerford</vt:lpstr>
      <vt:lpstr>Thatcham</vt:lpstr>
      <vt:lpstr>Tables and chairs</vt:lpstr>
      <vt:lpstr>How we have been supporting local businesses </vt:lpstr>
      <vt:lpstr>5 steps to working safely</vt:lpstr>
      <vt:lpstr>Re-Opening Town Centres Safely Fund</vt:lpstr>
      <vt:lpstr>Signage available for businesses</vt:lpstr>
      <vt:lpstr>Plans so far</vt:lpstr>
      <vt:lpstr>Public Protection Partnership</vt:lpstr>
      <vt:lpstr>PPP- Further information </vt:lpstr>
      <vt:lpstr>Any questions?</vt:lpstr>
      <vt:lpstr>Next steps</vt:lpstr>
      <vt:lpstr>Thank you!</vt:lpstr>
    </vt:vector>
  </TitlesOfParts>
  <Company>West Berkshire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Reopening West Berkshire town centres</dc:title>
  <dc:creator>Gabrielle Mancini</dc:creator>
  <cp:lastModifiedBy>Gabrielle Mancini</cp:lastModifiedBy>
  <cp:revision>17</cp:revision>
  <cp:lastPrinted>2020-06-10T11:24:58Z</cp:lastPrinted>
  <dcterms:created xsi:type="dcterms:W3CDTF">2020-05-28T09:25:11Z</dcterms:created>
  <dcterms:modified xsi:type="dcterms:W3CDTF">2020-06-10T11:36:22Z</dcterms:modified>
</cp:coreProperties>
</file>